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272" r:id="rId6"/>
    <p:sldId id="256" r:id="rId7"/>
    <p:sldId id="261" r:id="rId8"/>
    <p:sldId id="264" r:id="rId9"/>
    <p:sldId id="263" r:id="rId10"/>
    <p:sldId id="265" r:id="rId11"/>
    <p:sldId id="262"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81" d="100"/>
          <a:sy n="81" d="100"/>
        </p:scale>
        <p:origin x="7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ieke Veldhuizen" userId="49fd85b9-58f6-43af-87f7-8c9109484bc9" providerId="ADAL" clId="{511F9E82-2AA8-4C92-BA74-7753FD485BDB}"/>
    <pc:docChg chg="modSld">
      <pc:chgData name="Clarieke Veldhuizen" userId="49fd85b9-58f6-43af-87f7-8c9109484bc9" providerId="ADAL" clId="{511F9E82-2AA8-4C92-BA74-7753FD485BDB}" dt="2024-03-14T11:12:18.780" v="3" actId="20577"/>
      <pc:docMkLst>
        <pc:docMk/>
      </pc:docMkLst>
      <pc:sldChg chg="modNotesTx">
        <pc:chgData name="Clarieke Veldhuizen" userId="49fd85b9-58f6-43af-87f7-8c9109484bc9" providerId="ADAL" clId="{511F9E82-2AA8-4C92-BA74-7753FD485BDB}" dt="2024-03-14T11:12:18.780" v="3" actId="20577"/>
        <pc:sldMkLst>
          <pc:docMk/>
          <pc:sldMk cId="1358495126"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49DD0-7194-4728-81DD-F8746D3AE18E}" type="datetimeFigureOut">
              <a:rPr lang="nl-NL" smtClean="0"/>
              <a:t>14-3-2024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7E26E-AA97-4A53-B5A3-70B34B38A1CE}" type="slidenum">
              <a:rPr lang="nl-NL" smtClean="0"/>
              <a:t>‹nr.›</a:t>
            </a:fld>
            <a:endParaRPr lang="nl-NL"/>
          </a:p>
        </p:txBody>
      </p:sp>
    </p:spTree>
    <p:extLst>
      <p:ext uri="{BB962C8B-B14F-4D97-AF65-F5344CB8AC3E}">
        <p14:creationId xmlns:p14="http://schemas.microsoft.com/office/powerpoint/2010/main" val="485067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Klassenfoto van de klas van Ida Vos, 1942. </a:t>
            </a:r>
          </a:p>
          <a:p>
            <a:r>
              <a:rPr lang="nl-NL" dirty="0"/>
              <a:t>Laat de leerlingen goed kijken naar deze foto. Is er iets wat ze opvalt? (Als je goed kijkt zie je de Jodensterren op de kleding van de leerlingen).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Ida Vos was een Joods meisje. Tijdens de Tweede Wereldoorlog dook zij samen met haar zusje onder. Hier schreef ze later het boek ‘Wie niet weg is wordt gezien’ over. Voor volwassenen schreef ze de dichtbundel ‘Vijfendertig tranen’. Van de kinderen op deze klassenfoto keerden er na de oorlog maar vier terug. </a:t>
            </a:r>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2</a:t>
            </a:fld>
            <a:endParaRPr lang="nl-NL"/>
          </a:p>
        </p:txBody>
      </p:sp>
    </p:spTree>
    <p:extLst>
      <p:ext uri="{BB962C8B-B14F-4D97-AF65-F5344CB8AC3E}">
        <p14:creationId xmlns:p14="http://schemas.microsoft.com/office/powerpoint/2010/main" val="3299342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sz="1800" b="0" i="0" dirty="0">
                <a:solidFill>
                  <a:srgbClr val="000000"/>
                </a:solidFill>
                <a:effectLst/>
                <a:latin typeface="Calibri" panose="020F0502020204030204" pitchFamily="34" charset="0"/>
              </a:rPr>
              <a:t>Vragen voor een gesprek: </a:t>
            </a:r>
            <a:endParaRPr lang="nl-NL" sz="2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nl-NL" sz="1800" b="0" i="0" dirty="0">
                <a:solidFill>
                  <a:srgbClr val="000000"/>
                </a:solidFill>
                <a:effectLst/>
                <a:latin typeface="Calibri" panose="020F0502020204030204" pitchFamily="34" charset="0"/>
              </a:rPr>
              <a:t>Kun je uitleggen wat er met dit gedicht bedoeld wordt? </a:t>
            </a:r>
          </a:p>
          <a:p>
            <a:pPr algn="l" rtl="0" fontAlgn="base">
              <a:buFont typeface="Arial" panose="020B0604020202020204" pitchFamily="34" charset="0"/>
              <a:buChar char="•"/>
            </a:pPr>
            <a:r>
              <a:rPr lang="nl-NL" sz="1800" b="0" i="0" dirty="0">
                <a:solidFill>
                  <a:srgbClr val="000000"/>
                </a:solidFill>
                <a:effectLst/>
                <a:latin typeface="Calibri" panose="020F0502020204030204" pitchFamily="34" charset="0"/>
              </a:rPr>
              <a:t>Over Jodenvervolging. Wat weet je ervan? Welke verhalen ken je? Zijn er nu ook mensen die minder meetellen volgens anderen?  </a:t>
            </a:r>
          </a:p>
          <a:p>
            <a:pPr algn="l" rtl="0" fontAlgn="base">
              <a:buFont typeface="Arial" panose="020B0604020202020204" pitchFamily="34" charset="0"/>
              <a:buChar char="•"/>
            </a:pPr>
            <a:r>
              <a:rPr lang="nl-NL" sz="1800" b="0" i="0" dirty="0">
                <a:solidFill>
                  <a:srgbClr val="000000"/>
                </a:solidFill>
                <a:effectLst/>
                <a:latin typeface="Calibri" panose="020F0502020204030204" pitchFamily="34" charset="0"/>
              </a:rPr>
              <a:t>Ook nu zijn er oorlogen. Kun jij voorbeelden noemen van landen waarin er nu klassen steeds leger raken?  </a:t>
            </a:r>
          </a:p>
          <a:p>
            <a:endParaRPr lang="nl-NL" dirty="0"/>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3</a:t>
            </a:fld>
            <a:endParaRPr lang="nl-NL"/>
          </a:p>
        </p:txBody>
      </p:sp>
    </p:spTree>
    <p:extLst>
      <p:ext uri="{BB962C8B-B14F-4D97-AF65-F5344CB8AC3E}">
        <p14:creationId xmlns:p14="http://schemas.microsoft.com/office/powerpoint/2010/main" val="3154372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Mogelijke andere ideeën voor de uitwerking:</a:t>
            </a:r>
          </a:p>
          <a:p>
            <a:r>
              <a:rPr lang="nl-NL" dirty="0"/>
              <a:t>- Schrijf een brief naar een van de personen van de website. </a:t>
            </a:r>
          </a:p>
          <a:p>
            <a:r>
              <a:rPr lang="nl-NL" dirty="0"/>
              <a:t>- Maak een interview. De een stelt de vragen en de ander probeert zich zo goed mogelijk in te leven in de persoon. </a:t>
            </a:r>
          </a:p>
          <a:p>
            <a:r>
              <a:rPr lang="nl-NL" dirty="0"/>
              <a:t>- Maak een </a:t>
            </a:r>
            <a:r>
              <a:rPr lang="nl-NL" dirty="0" err="1"/>
              <a:t>Powerpointpresentatie</a:t>
            </a:r>
            <a:r>
              <a:rPr lang="nl-NL" dirty="0"/>
              <a:t> over één van de verhalen. </a:t>
            </a:r>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4</a:t>
            </a:fld>
            <a:endParaRPr lang="nl-NL"/>
          </a:p>
        </p:txBody>
      </p:sp>
    </p:spTree>
    <p:extLst>
      <p:ext uri="{BB962C8B-B14F-4D97-AF65-F5344CB8AC3E}">
        <p14:creationId xmlns:p14="http://schemas.microsoft.com/office/powerpoint/2010/main" val="63068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dirty="0">
                <a:solidFill>
                  <a:srgbClr val="000000"/>
                </a:solidFill>
                <a:effectLst/>
                <a:latin typeface="Calibri" panose="020F0502020204030204" pitchFamily="34" charset="0"/>
              </a:rPr>
              <a:t>De Tweede Wereldoorlog in honderd foto's – Erik Somers en Laurien Vastenhout (boek voor volwassenen) - In het kader van 75 jaar bevrijding is er een verzameling gemaakt van honderd foto's, gemaakt tijdens de Tweede Wereldoorlog. Per foto wordt een korte toelichting gegeven op wat je ziet.  </a:t>
            </a:r>
            <a:endParaRPr lang="nl-NL" dirty="0"/>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5</a:t>
            </a:fld>
            <a:endParaRPr lang="nl-NL"/>
          </a:p>
        </p:txBody>
      </p:sp>
    </p:spTree>
    <p:extLst>
      <p:ext uri="{BB962C8B-B14F-4D97-AF65-F5344CB8AC3E}">
        <p14:creationId xmlns:p14="http://schemas.microsoft.com/office/powerpoint/2010/main" val="60381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549880-2F0D-C0B1-2CA7-A1BB4C6C06C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0E9B1E7-1EEE-5456-6C85-04AD0A120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0C06E86-1C57-A0DF-B495-739ACF49FF98}"/>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5AE25E57-A56A-28E3-9ECE-B275E3E048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9CDD70-CF84-81DC-92BC-B4410BCD4325}"/>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16054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D2793-4556-8D51-E9C7-B62621A4F56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F7FE2E8-E154-D6A6-81F6-9EAD7B171AB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B9FD8E-0251-DBF7-4EC9-89CA11F11419}"/>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BDACA5DE-FF67-308B-FADA-345413574D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7CBC8EF-FF46-9CDC-D5F9-8D54EC69C42F}"/>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244050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156E4D9-A35B-CD1D-E9F9-4F63F010FF7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A2F2FAE-6A18-D961-0F5E-EAAC24C0240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EECFFA4-4402-54C9-79DE-BBF4779AA716}"/>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D5CD5468-2205-39E7-9C60-579EA20670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036F75-6C05-11D2-404B-2FFDB3686180}"/>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315811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0C1E3-62EC-4B6D-FA1E-A3549F68979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7E3459B-5BA9-DD5F-53A8-82BD99DE68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2C5D34-C72D-6ACF-1EBA-96C68732E9CC}"/>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407AB83A-3E29-CB06-AD33-0ED79BDF61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8D15E4-8A10-09EF-B2B8-0F1F51FCA739}"/>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139483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2991A-FE34-69B3-343F-838D07FA446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B1EBAF8-190C-2314-45D5-E30DB12A2F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1341346-4FEB-2A26-F8AE-FDFF24A31683}"/>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1D492B57-3F77-1F35-3223-6F6431354D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F277C8-C58C-64F3-8B08-D2F11028F9B9}"/>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319616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BA9F3-6D3E-E2F8-9812-A39AB7FB5BD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B5F0B9C-6B62-5C8F-558C-2E28F22ACFA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DDBFB9F-F142-3F83-1BC7-24336A3FDD7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E4D3807-680C-80A6-4B7C-A3597D703EBC}"/>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6" name="Tijdelijke aanduiding voor voettekst 5">
            <a:extLst>
              <a:ext uri="{FF2B5EF4-FFF2-40B4-BE49-F238E27FC236}">
                <a16:creationId xmlns:a16="http://schemas.microsoft.com/office/drawing/2014/main" id="{BBC3D705-4ED3-24D0-C4D1-199866588A7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7114FF7-68D2-3294-3ABE-CA84323986B5}"/>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242114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00290B-B574-1F91-A7FF-D8485D459F3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20317D9-9D0E-C6F8-A74C-5DD742849F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9EFF553-CAC7-7D67-8D33-9F35F55EA51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06D99A9-BA3F-D250-05A2-5F8A780338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097C5FB-5EEF-75DA-91A4-5A8E6B6B5BE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6D34B69-3C62-6055-E521-E691C6B4AB2B}"/>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8" name="Tijdelijke aanduiding voor voettekst 7">
            <a:extLst>
              <a:ext uri="{FF2B5EF4-FFF2-40B4-BE49-F238E27FC236}">
                <a16:creationId xmlns:a16="http://schemas.microsoft.com/office/drawing/2014/main" id="{4CA9B2EA-B970-A9FD-1D13-88A8EDC2432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1DBC179-276A-BB80-BD42-5B06BC41139E}"/>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386871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E9D6B-FDE9-6305-C64B-9643267162E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1E529FC-57E8-829B-7897-5D24F7008923}"/>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4" name="Tijdelijke aanduiding voor voettekst 3">
            <a:extLst>
              <a:ext uri="{FF2B5EF4-FFF2-40B4-BE49-F238E27FC236}">
                <a16:creationId xmlns:a16="http://schemas.microsoft.com/office/drawing/2014/main" id="{55819818-B18C-5462-D024-8E925D47143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779BE13-0475-46E6-477F-E4670B046F3E}"/>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154654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F4CF920-B059-1C88-AC04-50FEBEBFE4AB}"/>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3" name="Tijdelijke aanduiding voor voettekst 2">
            <a:extLst>
              <a:ext uri="{FF2B5EF4-FFF2-40B4-BE49-F238E27FC236}">
                <a16:creationId xmlns:a16="http://schemas.microsoft.com/office/drawing/2014/main" id="{7B7553F5-CC53-AC16-7DAB-CA20226090F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1FDF255-CA51-B7BF-FDD1-D3B8A45DBCC4}"/>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267777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35A2B-F5A6-80CD-67B3-82E55170522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FE2DED3-63A0-AD5E-1A92-8F65B468F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0740278-5507-7FBB-445E-74B5E753A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D7D0365-D47E-47F1-3069-A3D792085355}"/>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6" name="Tijdelijke aanduiding voor voettekst 5">
            <a:extLst>
              <a:ext uri="{FF2B5EF4-FFF2-40B4-BE49-F238E27FC236}">
                <a16:creationId xmlns:a16="http://schemas.microsoft.com/office/drawing/2014/main" id="{BC743F53-16C2-A582-BB1B-A1BFDF0982C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03058B-6E54-3625-A70B-E192EAD59FB1}"/>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12878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B0EE2-3B6B-1765-75E8-0F524DBD10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E9AE3D-8967-8DE3-AD3F-322966F1C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1ABBA8D-6E1E-C0B6-6453-2A1C9880B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43C85EB-F07F-D60B-99D2-9B2533D54A55}"/>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6" name="Tijdelijke aanduiding voor voettekst 5">
            <a:extLst>
              <a:ext uri="{FF2B5EF4-FFF2-40B4-BE49-F238E27FC236}">
                <a16:creationId xmlns:a16="http://schemas.microsoft.com/office/drawing/2014/main" id="{DF9FB81A-B14F-3AB4-0773-C463CC4EF0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16DA03D-656D-804A-0AC0-FFC1259A1462}"/>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58854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3C4B549-1DC7-66DD-E483-3FD7E1326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325E145-E031-645A-1AC0-AA1437495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F11007-D29F-8AC1-FDF5-4F817CE78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93F4D835-B6E8-5AF6-1896-7317B513C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F3DA1F13-83D1-33B5-881E-30CDB6A395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64A9BF-AD85-4DE7-8F2B-1373D5E18214}" type="slidenum">
              <a:rPr lang="nl-NL" smtClean="0"/>
              <a:t>‹nr.›</a:t>
            </a:fld>
            <a:endParaRPr lang="nl-NL"/>
          </a:p>
        </p:txBody>
      </p:sp>
    </p:spTree>
    <p:extLst>
      <p:ext uri="{BB962C8B-B14F-4D97-AF65-F5344CB8AC3E}">
        <p14:creationId xmlns:p14="http://schemas.microsoft.com/office/powerpoint/2010/main" val="3732612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gi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ondergedokenalsannefrank.nl/"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10F08-489B-8C1C-EEA6-883B9909B2DF}"/>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F5AC2D85-7546-299D-84DF-542A44DE056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EC489427-CD51-DDA5-497A-C340E91EA93E}"/>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rPr>
              <a:t> </a:t>
            </a:r>
          </a:p>
        </p:txBody>
      </p:sp>
      <p:sp>
        <p:nvSpPr>
          <p:cNvPr id="3" name="Ondertitel 2">
            <a:extLst>
              <a:ext uri="{FF2B5EF4-FFF2-40B4-BE49-F238E27FC236}">
                <a16:creationId xmlns:a16="http://schemas.microsoft.com/office/drawing/2014/main" id="{4DD62A6B-4BDC-5E44-0422-A544583AA46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85B611F2-2FFB-275E-35AB-3519CEACCA46}"/>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A08473C2-94CA-6589-970D-7E63AF448F1D}"/>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4" name="Tekstvak 3">
            <a:extLst>
              <a:ext uri="{FF2B5EF4-FFF2-40B4-BE49-F238E27FC236}">
                <a16:creationId xmlns:a16="http://schemas.microsoft.com/office/drawing/2014/main" id="{DF50C28D-BBEF-12F8-99AA-A2E63D74C16C}"/>
              </a:ext>
            </a:extLst>
          </p:cNvPr>
          <p:cNvSpPr txBox="1"/>
          <p:nvPr/>
        </p:nvSpPr>
        <p:spPr>
          <a:xfrm>
            <a:off x="1157374" y="2497976"/>
            <a:ext cx="9934575" cy="1862048"/>
          </a:xfrm>
          <a:prstGeom prst="rect">
            <a:avLst/>
          </a:prstGeom>
          <a:solidFill>
            <a:srgbClr val="EADCD7"/>
          </a:solidFill>
        </p:spPr>
        <p:txBody>
          <a:bodyPr wrap="square" rtlCol="0">
            <a:spAutoFit/>
          </a:bodyPr>
          <a:lstStyle/>
          <a:p>
            <a:r>
              <a:rPr lang="nl-NL" sz="11500" dirty="0"/>
              <a:t>Een lege klas…</a:t>
            </a:r>
          </a:p>
        </p:txBody>
      </p:sp>
    </p:spTree>
    <p:extLst>
      <p:ext uri="{BB962C8B-B14F-4D97-AF65-F5344CB8AC3E}">
        <p14:creationId xmlns:p14="http://schemas.microsoft.com/office/powerpoint/2010/main" val="1393858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4DAAE-357D-C89D-A228-06507521932A}"/>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8D0613E4-8A19-2B34-7957-DB38D65AB22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7D8B5964-C9C0-1566-0927-5227378A1881}"/>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A4D186E8-C36B-3DEE-6B77-58DBAC6B6A7A}"/>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2145B053-D393-AD7B-2BAA-67B99A614EED}"/>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15632531-A5A0-A13D-7D73-5F2DDD5FFDEE}"/>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882BCBE1-F1EE-1098-8032-8953E4A995EB}"/>
              </a:ext>
            </a:extLst>
          </p:cNvPr>
          <p:cNvSpPr txBox="1"/>
          <p:nvPr/>
        </p:nvSpPr>
        <p:spPr>
          <a:xfrm>
            <a:off x="3047260" y="3246553"/>
            <a:ext cx="6094520" cy="369332"/>
          </a:xfrm>
          <a:prstGeom prst="rect">
            <a:avLst/>
          </a:prstGeom>
          <a:noFill/>
        </p:spPr>
        <p:txBody>
          <a:bodyPr wrap="square">
            <a:spAutoFit/>
          </a:bodyPr>
          <a:lstStyle/>
          <a:p>
            <a:endParaRPr lang="nl-NL" dirty="0"/>
          </a:p>
        </p:txBody>
      </p:sp>
      <p:pic>
        <p:nvPicPr>
          <p:cNvPr id="11266" name="Picture 2" descr="Een graaf, een muis en oma Anne de Vries, Den Haag, je tikt er tegen en het  zingt. Literair Den Haag vanaf 1750, Aad Meinderts, Saskia Petit, Dick  Welsink - DBNL">
            <a:extLst>
              <a:ext uri="{FF2B5EF4-FFF2-40B4-BE49-F238E27FC236}">
                <a16:creationId xmlns:a16="http://schemas.microsoft.com/office/drawing/2014/main" id="{3120872D-46F0-EBCA-F092-88BDF6F422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0" y="750245"/>
            <a:ext cx="8410575" cy="551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495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fbeelding 10" descr="Afbeelding met verven, kunst, tekening, schets&#10;&#10;Automatisch gegenereerde beschrijving">
            <a:extLst>
              <a:ext uri="{FF2B5EF4-FFF2-40B4-BE49-F238E27FC236}">
                <a16:creationId xmlns:a16="http://schemas.microsoft.com/office/drawing/2014/main" id="{68F5B91F-5734-A920-E444-96EDD1D98C3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07EC9B-1E43-8BCC-140C-355681EC0ACB}"/>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rPr>
              <a:t> </a:t>
            </a:r>
          </a:p>
        </p:txBody>
      </p:sp>
      <p:sp>
        <p:nvSpPr>
          <p:cNvPr id="3" name="Ondertitel 2">
            <a:extLst>
              <a:ext uri="{FF2B5EF4-FFF2-40B4-BE49-F238E27FC236}">
                <a16:creationId xmlns:a16="http://schemas.microsoft.com/office/drawing/2014/main" id="{680EAF6E-310F-6492-9FAD-061BD9C76D3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dirty="0">
                <a:solidFill>
                  <a:srgbClr val="FFFFFF"/>
                </a:solidFill>
              </a:rPr>
              <a:t> </a:t>
            </a:r>
          </a:p>
        </p:txBody>
      </p:sp>
      <p:sp>
        <p:nvSpPr>
          <p:cNvPr id="5" name="Tekstvak 4">
            <a:extLst>
              <a:ext uri="{FF2B5EF4-FFF2-40B4-BE49-F238E27FC236}">
                <a16:creationId xmlns:a16="http://schemas.microsoft.com/office/drawing/2014/main" id="{5C89E702-D3CA-2D3D-34F1-DD69902BEDEF}"/>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F62A2FF7-5389-A985-5B5C-72750E704C87}"/>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2452EB6B-A560-7B9C-C0CD-2B0526986B54}"/>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14" name="Tekstvak 13">
            <a:extLst>
              <a:ext uri="{FF2B5EF4-FFF2-40B4-BE49-F238E27FC236}">
                <a16:creationId xmlns:a16="http://schemas.microsoft.com/office/drawing/2014/main" id="{91F615A1-8C0D-ACC5-EA67-0F358D9CCE2F}"/>
              </a:ext>
            </a:extLst>
          </p:cNvPr>
          <p:cNvSpPr txBox="1"/>
          <p:nvPr/>
        </p:nvSpPr>
        <p:spPr>
          <a:xfrm>
            <a:off x="3498283" y="881562"/>
            <a:ext cx="4888637" cy="5468645"/>
          </a:xfrm>
          <a:prstGeom prst="rect">
            <a:avLst/>
          </a:prstGeom>
          <a:solidFill>
            <a:srgbClr val="EADCD7"/>
          </a:solidFill>
        </p:spPr>
        <p:txBody>
          <a:bodyPr wrap="square" rtlCol="0">
            <a:spAutoFit/>
          </a:bodyPr>
          <a:lstStyle/>
          <a:p>
            <a:endParaRPr lang="nl-NL" dirty="0"/>
          </a:p>
        </p:txBody>
      </p:sp>
      <p:sp>
        <p:nvSpPr>
          <p:cNvPr id="15" name="Tekstvak 14">
            <a:extLst>
              <a:ext uri="{FF2B5EF4-FFF2-40B4-BE49-F238E27FC236}">
                <a16:creationId xmlns:a16="http://schemas.microsoft.com/office/drawing/2014/main" id="{AE9882F4-FCB4-04F8-D0B0-8170995CE0A6}"/>
              </a:ext>
            </a:extLst>
          </p:cNvPr>
          <p:cNvSpPr txBox="1"/>
          <p:nvPr/>
        </p:nvSpPr>
        <p:spPr>
          <a:xfrm>
            <a:off x="4538866" y="1546972"/>
            <a:ext cx="3175228" cy="4955203"/>
          </a:xfrm>
          <a:prstGeom prst="rect">
            <a:avLst/>
          </a:prstGeom>
          <a:noFill/>
        </p:spPr>
        <p:txBody>
          <a:bodyPr wrap="none" rtlCol="0">
            <a:spAutoFit/>
          </a:bodyPr>
          <a:lstStyle/>
          <a:p>
            <a:pPr algn="l" rtl="0" fontAlgn="base"/>
            <a:r>
              <a:rPr lang="nl-NL" sz="1800" b="0" i="0" dirty="0">
                <a:solidFill>
                  <a:srgbClr val="000000"/>
                </a:solidFill>
                <a:effectLst/>
              </a:rPr>
              <a:t>vijfendertig kinderen… </a:t>
            </a:r>
            <a:endParaRPr lang="nl-NL" b="0" i="0" dirty="0">
              <a:solidFill>
                <a:srgbClr val="000000"/>
              </a:solidFill>
              <a:effectLst/>
            </a:endParaRPr>
          </a:p>
          <a:p>
            <a:pPr algn="l" rtl="0" fontAlgn="base"/>
            <a:r>
              <a:rPr lang="nl-NL" sz="1800" b="0" i="0" dirty="0">
                <a:solidFill>
                  <a:srgbClr val="000000"/>
                </a:solidFill>
                <a:effectLst/>
              </a:rPr>
              <a:t> </a:t>
            </a:r>
          </a:p>
          <a:p>
            <a:pPr algn="l" rtl="0" fontAlgn="base"/>
            <a:endParaRPr lang="nl-NL" b="0" i="0" dirty="0">
              <a:solidFill>
                <a:srgbClr val="000000"/>
              </a:solidFill>
              <a:effectLst/>
            </a:endParaRPr>
          </a:p>
          <a:p>
            <a:pPr algn="l" rtl="0" fontAlgn="base"/>
            <a:r>
              <a:rPr lang="nl-NL" sz="1800" b="0" i="0" dirty="0">
                <a:solidFill>
                  <a:srgbClr val="000000"/>
                </a:solidFill>
                <a:effectLst/>
              </a:rPr>
              <a:t>vier kunnen nog ervaren </a:t>
            </a:r>
            <a:endParaRPr lang="nl-NL" b="0" i="0" dirty="0">
              <a:solidFill>
                <a:srgbClr val="000000"/>
              </a:solidFill>
              <a:effectLst/>
            </a:endParaRPr>
          </a:p>
          <a:p>
            <a:pPr algn="l" rtl="0" fontAlgn="base"/>
            <a:r>
              <a:rPr lang="nl-NL" sz="1800" b="0" i="0" dirty="0">
                <a:solidFill>
                  <a:srgbClr val="000000"/>
                </a:solidFill>
                <a:effectLst/>
              </a:rPr>
              <a:t>wat het betekent </a:t>
            </a:r>
            <a:endParaRPr lang="nl-NL" b="0" i="0" dirty="0">
              <a:solidFill>
                <a:srgbClr val="000000"/>
              </a:solidFill>
              <a:effectLst/>
            </a:endParaRPr>
          </a:p>
          <a:p>
            <a:pPr algn="l" rtl="0" fontAlgn="base"/>
            <a:r>
              <a:rPr lang="nl-NL" sz="1800" b="0" i="0" dirty="0">
                <a:solidFill>
                  <a:srgbClr val="000000"/>
                </a:solidFill>
                <a:effectLst/>
              </a:rPr>
              <a:t>in een donkere la </a:t>
            </a:r>
            <a:endParaRPr lang="nl-NL" b="0" i="0" dirty="0">
              <a:solidFill>
                <a:srgbClr val="000000"/>
              </a:solidFill>
              <a:effectLst/>
            </a:endParaRPr>
          </a:p>
          <a:p>
            <a:pPr algn="l" rtl="0" fontAlgn="base"/>
            <a:r>
              <a:rPr lang="nl-NL" sz="1800" b="0" i="0" dirty="0">
                <a:solidFill>
                  <a:srgbClr val="000000"/>
                </a:solidFill>
                <a:effectLst/>
              </a:rPr>
              <a:t>ver weg </a:t>
            </a:r>
            <a:endParaRPr lang="nl-NL" b="0" i="0" dirty="0">
              <a:solidFill>
                <a:srgbClr val="000000"/>
              </a:solidFill>
              <a:effectLst/>
            </a:endParaRPr>
          </a:p>
          <a:p>
            <a:pPr algn="l" rtl="0" fontAlgn="base"/>
            <a:r>
              <a:rPr lang="nl-NL" sz="1800" b="0" i="0" dirty="0">
                <a:solidFill>
                  <a:srgbClr val="000000"/>
                </a:solidFill>
                <a:effectLst/>
              </a:rPr>
              <a:t>gezichten </a:t>
            </a:r>
            <a:endParaRPr lang="nl-NL" b="0" i="0" dirty="0">
              <a:solidFill>
                <a:srgbClr val="000000"/>
              </a:solidFill>
              <a:effectLst/>
            </a:endParaRPr>
          </a:p>
          <a:p>
            <a:pPr algn="l" rtl="0" fontAlgn="base"/>
            <a:r>
              <a:rPr lang="nl-NL" sz="1800" b="0" i="0" dirty="0">
                <a:solidFill>
                  <a:srgbClr val="000000"/>
                </a:solidFill>
                <a:effectLst/>
              </a:rPr>
              <a:t>te bewaren </a:t>
            </a:r>
            <a:endParaRPr lang="nl-NL" b="0" i="0" dirty="0">
              <a:solidFill>
                <a:srgbClr val="000000"/>
              </a:solidFill>
              <a:effectLst/>
            </a:endParaRPr>
          </a:p>
          <a:p>
            <a:pPr algn="l" rtl="0" fontAlgn="base"/>
            <a:r>
              <a:rPr lang="nl-NL" sz="1800" b="0" i="0" dirty="0">
                <a:solidFill>
                  <a:srgbClr val="000000"/>
                </a:solidFill>
                <a:effectLst/>
              </a:rPr>
              <a:t> </a:t>
            </a:r>
          </a:p>
          <a:p>
            <a:pPr algn="l" rtl="0" fontAlgn="base"/>
            <a:endParaRPr lang="nl-NL" dirty="0">
              <a:solidFill>
                <a:srgbClr val="000000"/>
              </a:solidFill>
            </a:endParaRPr>
          </a:p>
          <a:p>
            <a:pPr algn="l" rtl="0" fontAlgn="base"/>
            <a:endParaRPr lang="nl-NL" b="0" i="0" dirty="0">
              <a:solidFill>
                <a:srgbClr val="000000"/>
              </a:solidFill>
              <a:effectLst/>
            </a:endParaRPr>
          </a:p>
          <a:p>
            <a:pPr algn="l" rtl="0" fontAlgn="base"/>
            <a:endParaRPr lang="nl-NL" b="0" i="0" dirty="0">
              <a:solidFill>
                <a:srgbClr val="000000"/>
              </a:solidFill>
              <a:effectLst/>
            </a:endParaRPr>
          </a:p>
          <a:p>
            <a:pPr algn="l" rtl="0" fontAlgn="base"/>
            <a:endParaRPr lang="nl-NL" b="0" i="0" dirty="0">
              <a:solidFill>
                <a:srgbClr val="000000"/>
              </a:solidFill>
              <a:effectLst/>
            </a:endParaRPr>
          </a:p>
          <a:p>
            <a:pPr algn="l" rtl="0" fontAlgn="base"/>
            <a:r>
              <a:rPr lang="nl-NL" sz="1400" b="0" i="1" dirty="0">
                <a:solidFill>
                  <a:srgbClr val="000000"/>
                </a:solidFill>
                <a:effectLst/>
              </a:rPr>
              <a:t>Ida Vos, uit: Vijfendertig tranen (1975). </a:t>
            </a:r>
            <a:r>
              <a:rPr lang="nl-NL" sz="1400" b="0" i="0" dirty="0">
                <a:solidFill>
                  <a:srgbClr val="000000"/>
                </a:solidFill>
                <a:effectLst/>
              </a:rPr>
              <a:t> </a:t>
            </a:r>
          </a:p>
          <a:p>
            <a:pPr algn="l" rtl="0" fontAlgn="base"/>
            <a:r>
              <a:rPr lang="nl-NL" sz="1400" b="0" i="1" dirty="0">
                <a:solidFill>
                  <a:srgbClr val="000000"/>
                </a:solidFill>
                <a:effectLst/>
              </a:rPr>
              <a:t>blz. 7 vijfendertig kinderen… </a:t>
            </a:r>
            <a:r>
              <a:rPr lang="nl-NL" sz="1400" b="0" i="0" dirty="0">
                <a:solidFill>
                  <a:srgbClr val="000000"/>
                </a:solidFill>
                <a:effectLst/>
              </a:rPr>
              <a:t> </a:t>
            </a:r>
          </a:p>
          <a:p>
            <a:pPr algn="l" rtl="0" fontAlgn="base"/>
            <a:r>
              <a:rPr lang="nl-NL" sz="1800" b="0" i="0" dirty="0">
                <a:solidFill>
                  <a:srgbClr val="000000"/>
                </a:solidFill>
                <a:effectLst/>
                <a:latin typeface="Calibri" panose="020F0502020204030204" pitchFamily="34" charset="0"/>
              </a:rPr>
              <a:t> </a:t>
            </a:r>
            <a:endParaRPr lang="nl-NL" sz="1600" b="0" i="0" dirty="0">
              <a:solidFill>
                <a:srgbClr val="000000"/>
              </a:solidFill>
              <a:effectLst/>
              <a:latin typeface="Segoe UI" panose="020B0502040204020203" pitchFamily="34" charset="0"/>
            </a:endParaRPr>
          </a:p>
          <a:p>
            <a:endParaRPr lang="nl-NL" dirty="0"/>
          </a:p>
        </p:txBody>
      </p:sp>
    </p:spTree>
    <p:extLst>
      <p:ext uri="{BB962C8B-B14F-4D97-AF65-F5344CB8AC3E}">
        <p14:creationId xmlns:p14="http://schemas.microsoft.com/office/powerpoint/2010/main" val="3931510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5EDDC-69E1-D775-5473-F348C1033688}"/>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15ED6E2F-F152-EEC1-A878-8FCEF5A246F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C9797022-F08A-A40E-0C71-1D91EA476267}"/>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DC417047-D058-63FD-61B1-2365C66B4EF4}"/>
              </a:ext>
            </a:extLst>
          </p:cNvPr>
          <p:cNvSpPr>
            <a:spLocks noGrp="1"/>
          </p:cNvSpPr>
          <p:nvPr>
            <p:ph type="subTitle" idx="1"/>
          </p:nvPr>
        </p:nvSpPr>
        <p:spPr>
          <a:xfrm>
            <a:off x="1063752" y="5786683"/>
            <a:ext cx="10058400" cy="523221"/>
          </a:xfrm>
          <a:solidFill>
            <a:srgbClr val="EADCD7"/>
          </a:solidFill>
          <a:effectLst>
            <a:outerShdw blurRad="50800" dist="38100" dir="2700000" algn="tl" rotWithShape="0">
              <a:prstClr val="black">
                <a:alpha val="40000"/>
              </a:prstClr>
            </a:outerShdw>
          </a:effectLst>
        </p:spPr>
        <p:txBody>
          <a:bodyPr>
            <a:normAutofit/>
          </a:bodyPr>
          <a:lstStyle/>
          <a:p>
            <a:r>
              <a:rPr lang="nl-NL" dirty="0"/>
              <a:t>Lees een aantal verhalen en kies één verhaal uit om te vertellen in de klas. </a:t>
            </a:r>
          </a:p>
        </p:txBody>
      </p:sp>
      <p:sp>
        <p:nvSpPr>
          <p:cNvPr id="5" name="Tekstvak 4">
            <a:extLst>
              <a:ext uri="{FF2B5EF4-FFF2-40B4-BE49-F238E27FC236}">
                <a16:creationId xmlns:a16="http://schemas.microsoft.com/office/drawing/2014/main" id="{70D25752-DD3E-6B2D-AD89-0340DDCFA160}"/>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455A930C-D310-D174-8368-E3026432CBB9}"/>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5D336638-5BB2-1D19-8630-B3F1BBFC616B}"/>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4" name="Tekstvak 3">
            <a:extLst>
              <a:ext uri="{FF2B5EF4-FFF2-40B4-BE49-F238E27FC236}">
                <a16:creationId xmlns:a16="http://schemas.microsoft.com/office/drawing/2014/main" id="{30287DA1-53C8-2C93-EA4C-1C4AD15796B9}"/>
              </a:ext>
            </a:extLst>
          </p:cNvPr>
          <p:cNvSpPr txBox="1"/>
          <p:nvPr/>
        </p:nvSpPr>
        <p:spPr>
          <a:xfrm>
            <a:off x="1954530" y="809706"/>
            <a:ext cx="7770495" cy="1200329"/>
          </a:xfrm>
          <a:prstGeom prst="rect">
            <a:avLst/>
          </a:prstGeom>
          <a:solidFill>
            <a:srgbClr val="EADCD7"/>
          </a:solidFill>
        </p:spPr>
        <p:txBody>
          <a:bodyPr wrap="square" rtlCol="0">
            <a:spAutoFit/>
          </a:bodyPr>
          <a:lstStyle/>
          <a:p>
            <a:pPr algn="ctr" fontAlgn="base"/>
            <a:r>
              <a:rPr lang="nl-NL" sz="2400" b="0" i="0" dirty="0">
                <a:solidFill>
                  <a:srgbClr val="000000"/>
                </a:solidFill>
                <a:effectLst/>
              </a:rPr>
              <a:t>Anne Frank is heel bekend. Er zijn ook verhalen over andere onderduikers. Je kunt ze vinden op </a:t>
            </a:r>
            <a:r>
              <a:rPr lang="nl-NL" sz="2400" b="0" i="0" dirty="0">
                <a:solidFill>
                  <a:srgbClr val="000000"/>
                </a:solidFill>
                <a:effectLst/>
                <a:hlinkClick r:id="rId5"/>
              </a:rPr>
              <a:t>www.ondergedokenalsannefrank.nl</a:t>
            </a:r>
            <a:r>
              <a:rPr lang="nl-NL" sz="2400" b="0" i="0" dirty="0">
                <a:solidFill>
                  <a:srgbClr val="000000"/>
                </a:solidFill>
                <a:effectLst/>
              </a:rPr>
              <a:t> </a:t>
            </a:r>
          </a:p>
        </p:txBody>
      </p:sp>
      <p:sp>
        <p:nvSpPr>
          <p:cNvPr id="8" name="Tekstvak 7">
            <a:extLst>
              <a:ext uri="{FF2B5EF4-FFF2-40B4-BE49-F238E27FC236}">
                <a16:creationId xmlns:a16="http://schemas.microsoft.com/office/drawing/2014/main" id="{76F97D1F-60AE-81F0-2AA8-6123D7933433}"/>
              </a:ext>
            </a:extLst>
          </p:cNvPr>
          <p:cNvSpPr txBox="1"/>
          <p:nvPr/>
        </p:nvSpPr>
        <p:spPr>
          <a:xfrm>
            <a:off x="180975" y="167036"/>
            <a:ext cx="6096000" cy="523220"/>
          </a:xfrm>
          <a:prstGeom prst="rect">
            <a:avLst/>
          </a:prstGeom>
          <a:noFill/>
        </p:spPr>
        <p:txBody>
          <a:bodyPr wrap="square">
            <a:spAutoFit/>
          </a:bodyPr>
          <a:lstStyle/>
          <a:p>
            <a:r>
              <a:rPr lang="nl-NL" sz="2800" dirty="0"/>
              <a:t>Extra lessuggestie:</a:t>
            </a:r>
          </a:p>
        </p:txBody>
      </p:sp>
      <p:pic>
        <p:nvPicPr>
          <p:cNvPr id="5124" name="Picture 4" descr="Ondergedoken als Anne Frank (presentatie over dit project) on Vimeo">
            <a:extLst>
              <a:ext uri="{FF2B5EF4-FFF2-40B4-BE49-F238E27FC236}">
                <a16:creationId xmlns:a16="http://schemas.microsoft.com/office/drawing/2014/main" id="{06FB3BD0-5274-A027-29FE-127060A546F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920"/>
          <a:stretch/>
        </p:blipFill>
        <p:spPr bwMode="auto">
          <a:xfrm>
            <a:off x="2850330" y="2200662"/>
            <a:ext cx="5978894" cy="32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59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489F0-3506-E8A8-88E9-8A2EF8166DCC}"/>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71A8DE01-AFB5-8A24-9BC3-AE596BE04C2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983EBDD6-77F1-E44A-301E-259A7CA25045}"/>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B1FC23A2-88CC-B9B8-DA2C-6BED566C57F0}"/>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dirty="0">
                <a:solidFill>
                  <a:srgbClr val="FFFFFF"/>
                </a:solidFill>
              </a:rPr>
              <a:t> </a:t>
            </a:r>
          </a:p>
        </p:txBody>
      </p:sp>
      <p:sp>
        <p:nvSpPr>
          <p:cNvPr id="5" name="Tekstvak 4">
            <a:extLst>
              <a:ext uri="{FF2B5EF4-FFF2-40B4-BE49-F238E27FC236}">
                <a16:creationId xmlns:a16="http://schemas.microsoft.com/office/drawing/2014/main" id="{0287FDDB-4717-E340-818B-F1F796A8CEE5}"/>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43ECF7B6-F87A-846C-1CC5-8DFEE29F19A1}"/>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968F1094-DC79-D9BE-4484-86BE5A15C3D8}"/>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6" name="Tekstvak 5">
            <a:extLst>
              <a:ext uri="{FF2B5EF4-FFF2-40B4-BE49-F238E27FC236}">
                <a16:creationId xmlns:a16="http://schemas.microsoft.com/office/drawing/2014/main" id="{EE5B2AD0-D3E6-E0BB-9076-21CB9486D5A5}"/>
              </a:ext>
            </a:extLst>
          </p:cNvPr>
          <p:cNvSpPr txBox="1"/>
          <p:nvPr/>
        </p:nvSpPr>
        <p:spPr>
          <a:xfrm>
            <a:off x="304015" y="147926"/>
            <a:ext cx="6094428" cy="523220"/>
          </a:xfrm>
          <a:prstGeom prst="rect">
            <a:avLst/>
          </a:prstGeom>
          <a:noFill/>
        </p:spPr>
        <p:txBody>
          <a:bodyPr wrap="square">
            <a:spAutoFit/>
          </a:bodyPr>
          <a:lstStyle/>
          <a:p>
            <a:r>
              <a:rPr lang="nl-NL" sz="2800" dirty="0"/>
              <a:t>Meer lezen over dit onderwerp?</a:t>
            </a:r>
          </a:p>
        </p:txBody>
      </p:sp>
      <p:sp>
        <p:nvSpPr>
          <p:cNvPr id="8" name="Tekstvak 7">
            <a:extLst>
              <a:ext uri="{FF2B5EF4-FFF2-40B4-BE49-F238E27FC236}">
                <a16:creationId xmlns:a16="http://schemas.microsoft.com/office/drawing/2014/main" id="{DD64C34F-115C-BCDF-3F40-68936DA25BC3}"/>
              </a:ext>
            </a:extLst>
          </p:cNvPr>
          <p:cNvSpPr txBox="1"/>
          <p:nvPr/>
        </p:nvSpPr>
        <p:spPr>
          <a:xfrm>
            <a:off x="897506" y="6106403"/>
            <a:ext cx="10390891" cy="369332"/>
          </a:xfrm>
          <a:prstGeom prst="rect">
            <a:avLst/>
          </a:prstGeom>
          <a:solidFill>
            <a:srgbClr val="EADCD7"/>
          </a:solidFill>
        </p:spPr>
        <p:txBody>
          <a:bodyPr wrap="square" rtlCol="0">
            <a:spAutoFit/>
          </a:bodyPr>
          <a:lstStyle/>
          <a:p>
            <a:r>
              <a:rPr lang="nl-NL" b="0" i="0" dirty="0">
                <a:solidFill>
                  <a:srgbClr val="000000"/>
                </a:solidFill>
                <a:effectLst/>
              </a:rPr>
              <a:t>Honderd foto’s die genomen zijn tijdens de Tweede Wereldoorlog. Per foto wordt uitgelegd wat je ziet. </a:t>
            </a:r>
            <a:endParaRPr lang="nl-NL" dirty="0"/>
          </a:p>
        </p:txBody>
      </p:sp>
      <p:pic>
        <p:nvPicPr>
          <p:cNvPr id="3078" name="Picture 6" descr="Mijn naam is Anne - Anne Frank Stichting">
            <a:extLst>
              <a:ext uri="{FF2B5EF4-FFF2-40B4-BE49-F238E27FC236}">
                <a16:creationId xmlns:a16="http://schemas.microsoft.com/office/drawing/2014/main" id="{BDFC4A58-0D7A-64FE-8608-D7F6E119B2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11" r="4800"/>
          <a:stretch/>
        </p:blipFill>
        <p:spPr bwMode="auto">
          <a:xfrm>
            <a:off x="4133850" y="722419"/>
            <a:ext cx="3381375" cy="482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661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1A5E4-AE7B-991B-2304-9B0580E088C9}"/>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87B438C8-76CD-6CB3-5796-752C0749A88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B01733EB-5164-8713-24E1-2E8C5CC48F0A}"/>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A27145B1-579D-AD9E-D447-791FB3F243B2}"/>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7255A492-DC55-B10F-D519-8CA38A27CED5}"/>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C9DA16BB-3745-208B-3091-9EA6C53121A9}"/>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36E48291-06A9-12C5-B9C0-578A7FECF254}"/>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6" name="Tekstvak 5">
            <a:extLst>
              <a:ext uri="{FF2B5EF4-FFF2-40B4-BE49-F238E27FC236}">
                <a16:creationId xmlns:a16="http://schemas.microsoft.com/office/drawing/2014/main" id="{5BD85694-CC60-F7DA-9F4F-0EF295E6899E}"/>
              </a:ext>
            </a:extLst>
          </p:cNvPr>
          <p:cNvSpPr txBox="1"/>
          <p:nvPr/>
        </p:nvSpPr>
        <p:spPr>
          <a:xfrm>
            <a:off x="228600" y="153835"/>
            <a:ext cx="6094428" cy="523220"/>
          </a:xfrm>
          <a:prstGeom prst="rect">
            <a:avLst/>
          </a:prstGeom>
          <a:noFill/>
        </p:spPr>
        <p:txBody>
          <a:bodyPr wrap="square">
            <a:spAutoFit/>
          </a:bodyPr>
          <a:lstStyle/>
          <a:p>
            <a:r>
              <a:rPr lang="nl-NL" sz="2800" dirty="0"/>
              <a:t>Meer lezen over dit onderwerp?</a:t>
            </a:r>
          </a:p>
        </p:txBody>
      </p:sp>
      <p:sp>
        <p:nvSpPr>
          <p:cNvPr id="8" name="Tekstvak 7">
            <a:extLst>
              <a:ext uri="{FF2B5EF4-FFF2-40B4-BE49-F238E27FC236}">
                <a16:creationId xmlns:a16="http://schemas.microsoft.com/office/drawing/2014/main" id="{BEFAC26E-DE96-1A9C-67E2-AE43D65ABF2C}"/>
              </a:ext>
            </a:extLst>
          </p:cNvPr>
          <p:cNvSpPr txBox="1"/>
          <p:nvPr/>
        </p:nvSpPr>
        <p:spPr>
          <a:xfrm>
            <a:off x="1816074" y="6102949"/>
            <a:ext cx="9339606" cy="369332"/>
          </a:xfrm>
          <a:prstGeom prst="rect">
            <a:avLst/>
          </a:prstGeom>
          <a:solidFill>
            <a:srgbClr val="EADCD7"/>
          </a:solidFill>
        </p:spPr>
        <p:txBody>
          <a:bodyPr wrap="square" rtlCol="0">
            <a:spAutoFit/>
          </a:bodyPr>
          <a:lstStyle/>
          <a:p>
            <a:r>
              <a:rPr lang="nl-NL" dirty="0">
                <a:solidFill>
                  <a:srgbClr val="000000"/>
                </a:solidFill>
              </a:rPr>
              <a:t>Een boek over het leven van Anne Frank, van de zorgeloze beginjaren tot het verdrietige einde. </a:t>
            </a:r>
            <a:endParaRPr lang="nl-NL" dirty="0"/>
          </a:p>
        </p:txBody>
      </p:sp>
      <p:pic>
        <p:nvPicPr>
          <p:cNvPr id="1026" name="Picture 2" descr="Buiten is het oorlog, Janny van der Molen - Gebonden - 9789021670447">
            <a:extLst>
              <a:ext uri="{FF2B5EF4-FFF2-40B4-BE49-F238E27FC236}">
                <a16:creationId xmlns:a16="http://schemas.microsoft.com/office/drawing/2014/main" id="{CFA22425-E3E4-C434-1CB4-2569246733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9206" y="693117"/>
            <a:ext cx="3724191" cy="514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38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B3517-EA08-E249-9489-55AF9AE43C5C}"/>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D7A6C89D-8CBD-A133-8009-2B9167B43DE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C37EDD2C-DA83-400D-4096-32B42027E271}"/>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EDD7ACB4-45BE-1F5F-44D5-DD2306482B84}"/>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dirty="0">
                <a:solidFill>
                  <a:srgbClr val="FFFFFF"/>
                </a:solidFill>
              </a:rPr>
              <a:t> </a:t>
            </a:r>
          </a:p>
        </p:txBody>
      </p:sp>
      <p:sp>
        <p:nvSpPr>
          <p:cNvPr id="5" name="Tekstvak 4">
            <a:extLst>
              <a:ext uri="{FF2B5EF4-FFF2-40B4-BE49-F238E27FC236}">
                <a16:creationId xmlns:a16="http://schemas.microsoft.com/office/drawing/2014/main" id="{C8B771A1-9399-681E-3C07-EADBCD20D44F}"/>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6822669D-7CD3-0005-37AC-7589213497E5}"/>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47E3237D-B01F-AD55-572A-3DE791CC2BCC}"/>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6" name="Tekstvak 5">
            <a:extLst>
              <a:ext uri="{FF2B5EF4-FFF2-40B4-BE49-F238E27FC236}">
                <a16:creationId xmlns:a16="http://schemas.microsoft.com/office/drawing/2014/main" id="{EA64F7CE-8148-883B-44B9-A99B7E4C5FD6}"/>
              </a:ext>
            </a:extLst>
          </p:cNvPr>
          <p:cNvSpPr txBox="1"/>
          <p:nvPr/>
        </p:nvSpPr>
        <p:spPr>
          <a:xfrm>
            <a:off x="228600" y="153835"/>
            <a:ext cx="6094428" cy="523220"/>
          </a:xfrm>
          <a:prstGeom prst="rect">
            <a:avLst/>
          </a:prstGeom>
          <a:noFill/>
        </p:spPr>
        <p:txBody>
          <a:bodyPr wrap="square">
            <a:spAutoFit/>
          </a:bodyPr>
          <a:lstStyle/>
          <a:p>
            <a:r>
              <a:rPr lang="nl-NL" sz="2800" dirty="0"/>
              <a:t>Meer lezen over dit onderwerp?</a:t>
            </a:r>
          </a:p>
        </p:txBody>
      </p:sp>
      <p:sp>
        <p:nvSpPr>
          <p:cNvPr id="8" name="Tekstvak 7">
            <a:extLst>
              <a:ext uri="{FF2B5EF4-FFF2-40B4-BE49-F238E27FC236}">
                <a16:creationId xmlns:a16="http://schemas.microsoft.com/office/drawing/2014/main" id="{D4A2E51E-DFE8-D187-9BE0-0ECB03898FF7}"/>
              </a:ext>
            </a:extLst>
          </p:cNvPr>
          <p:cNvSpPr txBox="1"/>
          <p:nvPr/>
        </p:nvSpPr>
        <p:spPr>
          <a:xfrm>
            <a:off x="1767643" y="6163118"/>
            <a:ext cx="9110770" cy="369332"/>
          </a:xfrm>
          <a:prstGeom prst="rect">
            <a:avLst/>
          </a:prstGeom>
          <a:solidFill>
            <a:srgbClr val="EADCD7"/>
          </a:solidFill>
        </p:spPr>
        <p:txBody>
          <a:bodyPr wrap="square" rtlCol="0">
            <a:spAutoFit/>
          </a:bodyPr>
          <a:lstStyle/>
          <a:p>
            <a:r>
              <a:rPr lang="nl-NL" b="0" i="0" dirty="0">
                <a:solidFill>
                  <a:srgbClr val="000000"/>
                </a:solidFill>
                <a:effectLst/>
              </a:rPr>
              <a:t>Een boek over de </a:t>
            </a:r>
            <a:r>
              <a:rPr lang="nl-NL" dirty="0">
                <a:solidFill>
                  <a:srgbClr val="000000"/>
                </a:solidFill>
              </a:rPr>
              <a:t>mensen </a:t>
            </a:r>
            <a:r>
              <a:rPr lang="nl-NL" b="0" i="0" dirty="0">
                <a:solidFill>
                  <a:srgbClr val="000000"/>
                </a:solidFill>
                <a:effectLst/>
              </a:rPr>
              <a:t>rondom Anne Frank. Wie waren zij en hoe is hun leven verlopen? </a:t>
            </a:r>
            <a:endParaRPr lang="nl-NL" dirty="0"/>
          </a:p>
        </p:txBody>
      </p:sp>
      <p:pic>
        <p:nvPicPr>
          <p:cNvPr id="2050" name="Picture 2" descr="Vergeet mij niet, Anne Franks vrienden en vriendinnen - Janny van der Molen  - Casperle kinder- en Jeugdboeken">
            <a:extLst>
              <a:ext uri="{FF2B5EF4-FFF2-40B4-BE49-F238E27FC236}">
                <a16:creationId xmlns:a16="http://schemas.microsoft.com/office/drawing/2014/main" id="{806A3182-5715-57C2-F4DF-1F4092621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121" y="431942"/>
            <a:ext cx="5561814" cy="5561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5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04AD3-91C9-EC60-9DB9-5A45138E822C}"/>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604EBE5D-27EA-B991-654A-AFB3F0BA523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A7348374-2273-705F-A2AD-513A7FAA457E}"/>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950E3E22-4A00-C605-94E5-02922C74C73D}"/>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B7BE6E73-761F-86C5-00C0-F5023668CF0D}"/>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83DB06C4-9923-2840-50AC-AE6C94F65059}"/>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0438957B-1F67-547B-4188-098E78637BCF}"/>
              </a:ext>
            </a:extLst>
          </p:cNvPr>
          <p:cNvSpPr txBox="1"/>
          <p:nvPr/>
        </p:nvSpPr>
        <p:spPr>
          <a:xfrm>
            <a:off x="3047260" y="3246553"/>
            <a:ext cx="6094520" cy="369332"/>
          </a:xfrm>
          <a:prstGeom prst="rect">
            <a:avLst/>
          </a:prstGeom>
          <a:noFill/>
        </p:spPr>
        <p:txBody>
          <a:bodyPr wrap="square">
            <a:spAutoFit/>
          </a:bodyPr>
          <a:lstStyle/>
          <a:p>
            <a:endParaRPr lang="nl-NL" dirty="0"/>
          </a:p>
        </p:txBody>
      </p:sp>
      <p:pic>
        <p:nvPicPr>
          <p:cNvPr id="3074" name="Picture 2" descr="De Overbrugging | Brug tussen christelijk basisonderwijs en ...">
            <a:extLst>
              <a:ext uri="{FF2B5EF4-FFF2-40B4-BE49-F238E27FC236}">
                <a16:creationId xmlns:a16="http://schemas.microsoft.com/office/drawing/2014/main" id="{C5D2E6B3-EC1A-841F-9666-AF11EC650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260" y="990008"/>
            <a:ext cx="5921642" cy="473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60479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13C98318F3B442A0F10BEA8250660D" ma:contentTypeVersion="13" ma:contentTypeDescription="Een nieuw document maken." ma:contentTypeScope="" ma:versionID="3a34806b751cc4482d288879e10c07d7">
  <xsd:schema xmlns:xsd="http://www.w3.org/2001/XMLSchema" xmlns:xs="http://www.w3.org/2001/XMLSchema" xmlns:p="http://schemas.microsoft.com/office/2006/metadata/properties" xmlns:ns2="0f8ec61f-bfa7-4b5b-b585-5b17242dd63e" xmlns:ns3="af9f843f-16dc-4d86-8e0b-4bb9ce811ff9" targetNamespace="http://schemas.microsoft.com/office/2006/metadata/properties" ma:root="true" ma:fieldsID="644606fda37d0c98a54e6ebccdfe91e3" ns2:_="" ns3:_="">
    <xsd:import namespace="0f8ec61f-bfa7-4b5b-b585-5b17242dd63e"/>
    <xsd:import namespace="af9f843f-16dc-4d86-8e0b-4bb9ce811ff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8ec61f-bfa7-4b5b-b585-5b17242dd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5995525b-ff39-46ba-89d1-adb392de4eb9"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9f843f-16dc-4d86-8e0b-4bb9ce811ff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cf8d473-df76-4212-b5f2-eb0d8623d4d8}" ma:internalName="TaxCatchAll" ma:showField="CatchAllData" ma:web="af9f843f-16dc-4d86-8e0b-4bb9ce811ff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f9f843f-16dc-4d86-8e0b-4bb9ce811ff9" xsi:nil="true"/>
    <lcf76f155ced4ddcb4097134ff3c332f xmlns="0f8ec61f-bfa7-4b5b-b585-5b17242dd63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E67CF4-9818-46E1-8C38-7DBAB1B0C9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8ec61f-bfa7-4b5b-b585-5b17242dd63e"/>
    <ds:schemaRef ds:uri="af9f843f-16dc-4d86-8e0b-4bb9ce811f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472048-0FD7-40FE-83BF-0BC6FA19937D}">
  <ds:schemaRefs>
    <ds:schemaRef ds:uri="http://purl.org/dc/terms/"/>
    <ds:schemaRef ds:uri="af9f843f-16dc-4d86-8e0b-4bb9ce811ff9"/>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0f8ec61f-bfa7-4b5b-b585-5b17242dd63e"/>
    <ds:schemaRef ds:uri="http://purl.org/dc/elements/1.1/"/>
  </ds:schemaRefs>
</ds:datastoreItem>
</file>

<file path=customXml/itemProps3.xml><?xml version="1.0" encoding="utf-8"?>
<ds:datastoreItem xmlns:ds="http://schemas.openxmlformats.org/officeDocument/2006/customXml" ds:itemID="{378BAA67-13D4-4A5D-B103-B1B15E765E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220</TotalTime>
  <Words>446</Words>
  <Application>Microsoft Office PowerPoint</Application>
  <PresentationFormat>Breedbeeld</PresentationFormat>
  <Paragraphs>59</Paragraphs>
  <Slides>8</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Aptos</vt:lpstr>
      <vt:lpstr>Aptos Display</vt:lpstr>
      <vt:lpstr>Arial</vt:lpstr>
      <vt:lpstr>Calibri</vt:lpstr>
      <vt:lpstr>Segoe UI</vt:lpstr>
      <vt:lpstr>Kantoorthema</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Clarieke Veldhuizen</dc:creator>
  <cp:lastModifiedBy>Clarieke Veldhuizen</cp:lastModifiedBy>
  <cp:revision>7</cp:revision>
  <dcterms:created xsi:type="dcterms:W3CDTF">2024-03-07T10:13:02Z</dcterms:created>
  <dcterms:modified xsi:type="dcterms:W3CDTF">2024-03-14T11:12:25Z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0x0101000D13C98318F3B442A0F10BEA8250660D</vt:lpwstr>
  </property>
  <property fmtid="{D5CDD505-2E9C-101B-9397-08002B2CF9AE}" pid="3" name="MediaServiceImageTags">
    <vt:lpwstr/>
  </property>
</Properties>
</file>